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"/>
  </p:notesMasterIdLst>
  <p:sldIdLst>
    <p:sldId id="257" r:id="rId2"/>
  </p:sldIdLst>
  <p:sldSz cx="15240000" cy="38989000"/>
  <p:notesSz cx="15240000" cy="38989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9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>
      <p:cViewPr>
        <p:scale>
          <a:sx n="50" d="100"/>
          <a:sy n="50" d="100"/>
        </p:scale>
        <p:origin x="2064" y="36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23" d="100"/>
          <a:sy n="23" d="100"/>
        </p:scale>
        <p:origin x="357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604000" cy="1954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32825" y="0"/>
            <a:ext cx="6604000" cy="1954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8C383-A156-4A7A-940D-58044551CBD0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048250" y="4873625"/>
            <a:ext cx="5143500" cy="13158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4000" y="18764250"/>
            <a:ext cx="12192000" cy="15351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7034788"/>
            <a:ext cx="6604000" cy="1954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32825" y="37034788"/>
            <a:ext cx="6604000" cy="1954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12037-E96E-462A-BF59-31BFA58C0E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0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emf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emf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Relationship Id="rId22" Type="http://schemas.openxmlformats.org/officeDocument/2006/relationships/image" Target="../media/image21.emf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emf"/><Relationship Id="rId8" Type="http://schemas.openxmlformats.org/officeDocument/2006/relationships/image" Target="../media/image7.em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object 1"/>
          <p:cNvSpPr/>
          <p:nvPr/>
        </p:nvSpPr>
        <p:spPr>
          <a:xfrm>
            <a:off x="0" y="9073992"/>
            <a:ext cx="15240000" cy="29958550"/>
          </a:xfrm>
          <a:custGeom>
            <a:avLst/>
            <a:gdLst/>
            <a:ahLst/>
            <a:cxnLst/>
            <a:rect l="l" t="t" r="r" b="b"/>
            <a:pathLst>
              <a:path w="15240000" h="29958550">
                <a:moveTo>
                  <a:pt x="0" y="29958550"/>
                </a:moveTo>
                <a:lnTo>
                  <a:pt x="0" y="0"/>
                </a:lnTo>
                <a:lnTo>
                  <a:pt x="15240000" y="0"/>
                </a:lnTo>
                <a:lnTo>
                  <a:pt x="15240000" y="29958550"/>
                </a:lnTo>
                <a:lnTo>
                  <a:pt x="0" y="2995855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pic>
        <p:nvPicPr>
          <p:cNvPr id="125" name="Picture 1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0596" y="9101696"/>
            <a:ext cx="3235950" cy="2308680"/>
          </a:xfrm>
          <a:prstGeom prst="rect">
            <a:avLst/>
          </a:prstGeom>
        </p:spPr>
      </p:pic>
      <p:pic>
        <p:nvPicPr>
          <p:cNvPr id="179" name="Imag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87" y="12849770"/>
            <a:ext cx="6200368" cy="298692"/>
          </a:xfrm>
          <a:prstGeom prst="rect">
            <a:avLst/>
          </a:prstGeom>
        </p:spPr>
      </p:pic>
      <p:pic>
        <p:nvPicPr>
          <p:cNvPr id="141" name="Image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" t="30210" r="5212"/>
          <a:stretch/>
        </p:blipFill>
        <p:spPr>
          <a:xfrm>
            <a:off x="1068487" y="11493500"/>
            <a:ext cx="5712346" cy="5663451"/>
          </a:xfrm>
          <a:prstGeom prst="rect">
            <a:avLst/>
          </a:prstGeom>
        </p:spPr>
      </p:pic>
      <p:pic>
        <p:nvPicPr>
          <p:cNvPr id="146" name="Image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87" y="11269724"/>
            <a:ext cx="6200368" cy="1601484"/>
          </a:xfrm>
          <a:prstGeom prst="rect">
            <a:avLst/>
          </a:prstGeom>
        </p:spPr>
      </p:pic>
      <p:pic>
        <p:nvPicPr>
          <p:cNvPr id="158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20908326"/>
            <a:ext cx="6200368" cy="279158"/>
          </a:xfrm>
          <a:prstGeom prst="rect">
            <a:avLst/>
          </a:prstGeom>
        </p:spPr>
      </p:pic>
      <p:pic>
        <p:nvPicPr>
          <p:cNvPr id="159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40" y="19404040"/>
            <a:ext cx="5712345" cy="6293682"/>
          </a:xfrm>
          <a:prstGeom prst="rect">
            <a:avLst/>
          </a:prstGeom>
        </p:spPr>
      </p:pic>
      <p:sp>
        <p:nvSpPr>
          <p:cNvPr id="160" name="text 1"/>
          <p:cNvSpPr txBox="1"/>
          <p:nvPr/>
        </p:nvSpPr>
        <p:spPr>
          <a:xfrm>
            <a:off x="8839125" y="22760402"/>
            <a:ext cx="2265685" cy="33855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200" b="1" spc="10" dirty="0">
                <a:solidFill>
                  <a:srgbClr val="606060"/>
                </a:solidFill>
                <a:latin typeface="+mn-lt"/>
                <a:cs typeface="Montserrat"/>
              </a:rPr>
              <a:t>New items include:</a:t>
            </a:r>
            <a:endParaRPr sz="2200" dirty="0">
              <a:latin typeface="+mn-lt"/>
              <a:cs typeface="Montserrat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 rotWithShape="1">
          <a:blip r:embed="rId8"/>
          <a:srcRect b="45666"/>
          <a:stretch/>
        </p:blipFill>
        <p:spPr>
          <a:xfrm>
            <a:off x="8480587" y="17455060"/>
            <a:ext cx="5614945" cy="2014042"/>
          </a:xfrm>
          <a:prstGeom prst="rect">
            <a:avLst/>
          </a:prstGeom>
        </p:spPr>
      </p:pic>
      <p:pic>
        <p:nvPicPr>
          <p:cNvPr id="162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19311598"/>
            <a:ext cx="6200369" cy="1601482"/>
          </a:xfrm>
          <a:prstGeom prst="rect">
            <a:avLst/>
          </a:prstGeom>
        </p:spPr>
      </p:pic>
      <p:sp>
        <p:nvSpPr>
          <p:cNvPr id="163" name="text 1"/>
          <p:cNvSpPr txBox="1"/>
          <p:nvPr/>
        </p:nvSpPr>
        <p:spPr>
          <a:xfrm>
            <a:off x="8471225" y="19548082"/>
            <a:ext cx="5659563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4400"/>
              </a:lnSpc>
              <a:defRPr sz="3000" b="1" spc="10">
                <a:solidFill>
                  <a:srgbClr val="FFFFFF"/>
                </a:solidFill>
                <a:latin typeface="Montserrat ExtraBold"/>
                <a:cs typeface="Montserrat ExtraBold"/>
              </a:defRPr>
            </a:lvl1pPr>
          </a:lstStyle>
          <a:p>
            <a:r>
              <a:rPr lang="en-US" sz="3500" dirty="0">
                <a:latin typeface="+mn-lt"/>
              </a:rPr>
              <a:t>SHOWCASING INVESTMENT IN STUDENT RESOURCES</a:t>
            </a:r>
          </a:p>
        </p:txBody>
      </p:sp>
      <p:sp>
        <p:nvSpPr>
          <p:cNvPr id="164" name="text 1"/>
          <p:cNvSpPr txBox="1"/>
          <p:nvPr/>
        </p:nvSpPr>
        <p:spPr>
          <a:xfrm>
            <a:off x="8661496" y="21217765"/>
            <a:ext cx="5279032" cy="7816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2800"/>
              </a:lnSpc>
              <a:defRPr sz="3200" spc="10">
                <a:solidFill>
                  <a:srgbClr val="0077C0"/>
                </a:solidFill>
                <a:latin typeface="Montserrat"/>
                <a:cs typeface="Montserrat"/>
              </a:defRPr>
            </a:lvl1pPr>
          </a:lstStyle>
          <a:p>
            <a:pPr>
              <a:lnSpc>
                <a:spcPts val="3000"/>
              </a:lnSpc>
            </a:pPr>
            <a:r>
              <a:rPr lang="en-US" dirty="0">
                <a:latin typeface="+mn-lt"/>
              </a:rPr>
              <a:t> Number of new equipment items added:</a:t>
            </a:r>
          </a:p>
        </p:txBody>
      </p:sp>
      <p:pic>
        <p:nvPicPr>
          <p:cNvPr id="113" name="Imag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5" y="20864211"/>
            <a:ext cx="6200368" cy="298692"/>
          </a:xfrm>
          <a:prstGeom prst="rect">
            <a:avLst/>
          </a:prstGeom>
        </p:spPr>
      </p:pic>
      <p:pic>
        <p:nvPicPr>
          <p:cNvPr id="116" name="Image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73" y="19618327"/>
            <a:ext cx="5712346" cy="5573484"/>
          </a:xfrm>
          <a:prstGeom prst="rect">
            <a:avLst/>
          </a:prstGeom>
        </p:spPr>
      </p:pic>
      <p:sp>
        <p:nvSpPr>
          <p:cNvPr id="119" name="text 1"/>
          <p:cNvSpPr txBox="1"/>
          <p:nvPr userDrawn="1"/>
        </p:nvSpPr>
        <p:spPr>
          <a:xfrm>
            <a:off x="1655362" y="21217765"/>
            <a:ext cx="4509568" cy="7816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2800"/>
              </a:lnSpc>
              <a:defRPr sz="3200" spc="10">
                <a:solidFill>
                  <a:srgbClr val="FFFFFF"/>
                </a:solidFill>
                <a:latin typeface="Montserrat"/>
                <a:cs typeface="Montserrat"/>
              </a:defRPr>
            </a:lvl1pPr>
          </a:lstStyle>
          <a:p>
            <a:pPr>
              <a:lnSpc>
                <a:spcPts val="3000"/>
              </a:lnSpc>
            </a:pPr>
            <a:r>
              <a:rPr dirty="0">
                <a:latin typeface="+mn-lt"/>
              </a:rPr>
              <a:t>Number of checkouts</a:t>
            </a:r>
            <a:r>
              <a:rPr lang="en-US" baseline="0" dirty="0">
                <a:latin typeface="+mn-lt"/>
              </a:rPr>
              <a:t> </a:t>
            </a:r>
            <a:r>
              <a:rPr lang="en-US" dirty="0">
                <a:latin typeface="+mn-lt"/>
              </a:rPr>
              <a:t>with Connect2:</a:t>
            </a:r>
            <a:endParaRPr dirty="0">
              <a:latin typeface="+mn-lt"/>
            </a:endParaRPr>
          </a:p>
        </p:txBody>
      </p:sp>
      <p:sp>
        <p:nvSpPr>
          <p:cNvPr id="120" name="text 1"/>
          <p:cNvSpPr txBox="1"/>
          <p:nvPr userDrawn="1"/>
        </p:nvSpPr>
        <p:spPr>
          <a:xfrm>
            <a:off x="2510981" y="23845160"/>
            <a:ext cx="2798330" cy="4924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3200" spc="10" dirty="0">
                <a:solidFill>
                  <a:srgbClr val="FFFFFF"/>
                </a:solidFill>
                <a:latin typeface="+mn-lt"/>
                <a:cs typeface="Montserrat"/>
              </a:rPr>
              <a:t>Staff time saved:</a:t>
            </a:r>
            <a:endParaRPr sz="3200" dirty="0">
              <a:latin typeface="+mn-lt"/>
              <a:cs typeface="Montserrat"/>
            </a:endParaRPr>
          </a:p>
        </p:txBody>
      </p:sp>
      <p:pic>
        <p:nvPicPr>
          <p:cNvPr id="121" name="Image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8" y="19262727"/>
            <a:ext cx="6200368" cy="1601484"/>
          </a:xfrm>
          <a:prstGeom prst="rect">
            <a:avLst/>
          </a:prstGeom>
        </p:spPr>
      </p:pic>
      <p:pic>
        <p:nvPicPr>
          <p:cNvPr id="122" name="Image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516" y="17352183"/>
            <a:ext cx="3728054" cy="2479472"/>
          </a:xfrm>
          <a:prstGeom prst="rect">
            <a:avLst/>
          </a:prstGeom>
        </p:spPr>
      </p:pic>
      <p:sp>
        <p:nvSpPr>
          <p:cNvPr id="123" name="text 1"/>
          <p:cNvSpPr txBox="1"/>
          <p:nvPr userDrawn="1"/>
        </p:nvSpPr>
        <p:spPr>
          <a:xfrm>
            <a:off x="1675581" y="19562279"/>
            <a:ext cx="4469142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4400"/>
              </a:lnSpc>
              <a:defRPr sz="3000" b="1" spc="10">
                <a:solidFill>
                  <a:srgbClr val="FFFFFF"/>
                </a:solidFill>
                <a:latin typeface="Montserrat ExtraBold"/>
                <a:cs typeface="Montserrat ExtraBold"/>
              </a:defRPr>
            </a:lvl1pPr>
          </a:lstStyle>
          <a:p>
            <a:r>
              <a:rPr lang="en-US" sz="3500" dirty="0">
                <a:latin typeface="+mn-lt"/>
              </a:rPr>
              <a:t>PROVIDING EASY EQUIPMENT ACCESS</a:t>
            </a:r>
          </a:p>
        </p:txBody>
      </p:sp>
      <p:pic>
        <p:nvPicPr>
          <p:cNvPr id="165" name="Picture 16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0041" y="22591431"/>
            <a:ext cx="1980211" cy="1271873"/>
          </a:xfrm>
          <a:prstGeom prst="rect">
            <a:avLst/>
          </a:prstGeom>
        </p:spPr>
      </p:pic>
      <p:pic>
        <p:nvPicPr>
          <p:cNvPr id="114" name="Imag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6" y="28090300"/>
            <a:ext cx="6200368" cy="301679"/>
          </a:xfrm>
          <a:prstGeom prst="rect">
            <a:avLst/>
          </a:prstGeom>
        </p:spPr>
      </p:pic>
      <p:pic>
        <p:nvPicPr>
          <p:cNvPr id="115" name="Image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77" y="26652275"/>
            <a:ext cx="5712346" cy="4500824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 userDrawn="1"/>
        </p:nvPicPr>
        <p:blipFill rotWithShape="1">
          <a:blip r:embed="rId14"/>
          <a:srcRect b="50000"/>
          <a:stretch/>
        </p:blipFill>
        <p:spPr>
          <a:xfrm>
            <a:off x="1221782" y="24960124"/>
            <a:ext cx="5605808" cy="1941390"/>
          </a:xfrm>
          <a:prstGeom prst="rect">
            <a:avLst/>
          </a:prstGeom>
        </p:spPr>
      </p:pic>
      <p:pic>
        <p:nvPicPr>
          <p:cNvPr id="118" name="Image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6" y="26510239"/>
            <a:ext cx="6200368" cy="1601482"/>
          </a:xfrm>
          <a:prstGeom prst="rect">
            <a:avLst/>
          </a:prstGeom>
        </p:spPr>
      </p:pic>
      <p:grpSp>
        <p:nvGrpSpPr>
          <p:cNvPr id="124" name="Group 123"/>
          <p:cNvGrpSpPr/>
          <p:nvPr userDrawn="1"/>
        </p:nvGrpSpPr>
        <p:grpSpPr>
          <a:xfrm>
            <a:off x="1240" y="4017042"/>
            <a:ext cx="15237519" cy="5056200"/>
            <a:chOff x="1240" y="3973500"/>
            <a:chExt cx="15237519" cy="5056200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240" y="3973500"/>
              <a:ext cx="15237519" cy="5056200"/>
            </a:xfrm>
            <a:prstGeom prst="rect">
              <a:avLst/>
            </a:prstGeom>
          </p:spPr>
        </p:pic>
        <p:grpSp>
          <p:nvGrpSpPr>
            <p:cNvPr id="170" name="Group 169"/>
            <p:cNvGrpSpPr/>
            <p:nvPr/>
          </p:nvGrpSpPr>
          <p:grpSpPr>
            <a:xfrm>
              <a:off x="3786235" y="5548910"/>
              <a:ext cx="7328507" cy="755750"/>
              <a:chOff x="3786235" y="5548910"/>
              <a:chExt cx="7328507" cy="755750"/>
            </a:xfrm>
          </p:grpSpPr>
          <p:pic>
            <p:nvPicPr>
              <p:cNvPr id="171" name="Image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8959" y="5548910"/>
                <a:ext cx="310768" cy="498984"/>
              </a:xfrm>
              <a:prstGeom prst="rect">
                <a:avLst/>
              </a:prstGeom>
            </p:spPr>
          </p:pic>
          <p:pic>
            <p:nvPicPr>
              <p:cNvPr id="172" name="Image"/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4788" y="6038522"/>
                <a:ext cx="114363" cy="168808"/>
              </a:xfrm>
              <a:prstGeom prst="rect">
                <a:avLst/>
              </a:prstGeom>
            </p:spPr>
          </p:pic>
          <p:pic>
            <p:nvPicPr>
              <p:cNvPr id="173" name="Image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12735" y="5558926"/>
                <a:ext cx="302007" cy="472184"/>
              </a:xfrm>
              <a:prstGeom prst="rect">
                <a:avLst/>
              </a:prstGeom>
            </p:spPr>
          </p:pic>
          <p:pic>
            <p:nvPicPr>
              <p:cNvPr id="174" name="Image"/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25404" y="6021768"/>
                <a:ext cx="114363" cy="168810"/>
              </a:xfrm>
              <a:prstGeom prst="rect">
                <a:avLst/>
              </a:prstGeom>
            </p:spPr>
          </p:pic>
          <p:pic>
            <p:nvPicPr>
              <p:cNvPr id="175" name="Image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86235" y="5715602"/>
                <a:ext cx="313690" cy="429642"/>
              </a:xfrm>
              <a:prstGeom prst="rect">
                <a:avLst/>
              </a:prstGeom>
            </p:spPr>
          </p:pic>
          <p:pic>
            <p:nvPicPr>
              <p:cNvPr id="176" name="Image"/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3713" y="6135852"/>
                <a:ext cx="114363" cy="168808"/>
              </a:xfrm>
              <a:prstGeom prst="rect">
                <a:avLst/>
              </a:prstGeom>
            </p:spPr>
          </p:pic>
        </p:grpSp>
      </p:grpSp>
      <p:pic>
        <p:nvPicPr>
          <p:cNvPr id="126" name="Picture 125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240" y="3638338"/>
            <a:ext cx="15237519" cy="982638"/>
          </a:xfrm>
          <a:prstGeom prst="rect">
            <a:avLst/>
          </a:prstGeom>
        </p:spPr>
      </p:pic>
      <p:pic>
        <p:nvPicPr>
          <p:cNvPr id="127" name="Image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28159138"/>
            <a:ext cx="6200368" cy="279158"/>
          </a:xfrm>
          <a:prstGeom prst="rect">
            <a:avLst/>
          </a:prstGeom>
        </p:spPr>
      </p:pic>
      <p:pic>
        <p:nvPicPr>
          <p:cNvPr id="128" name="Image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40" y="26632724"/>
            <a:ext cx="5712345" cy="4520376"/>
          </a:xfrm>
          <a:prstGeom prst="rect">
            <a:avLst/>
          </a:prstGeom>
        </p:spPr>
      </p:pic>
      <p:pic>
        <p:nvPicPr>
          <p:cNvPr id="129" name="Image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26540294"/>
            <a:ext cx="6200369" cy="1622970"/>
          </a:xfrm>
          <a:prstGeom prst="rect">
            <a:avLst/>
          </a:prstGeom>
        </p:spPr>
      </p:pic>
      <p:pic>
        <p:nvPicPr>
          <p:cNvPr id="130" name="Image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12871208"/>
            <a:ext cx="6200368" cy="298692"/>
          </a:xfrm>
          <a:prstGeom prst="rect">
            <a:avLst/>
          </a:prstGeom>
        </p:spPr>
      </p:pic>
      <p:pic>
        <p:nvPicPr>
          <p:cNvPr id="131" name="Image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40" y="11383606"/>
            <a:ext cx="5712345" cy="5787860"/>
          </a:xfrm>
          <a:prstGeom prst="rect">
            <a:avLst/>
          </a:prstGeom>
        </p:spPr>
      </p:pic>
      <p:sp>
        <p:nvSpPr>
          <p:cNvPr id="132" name="text 1"/>
          <p:cNvSpPr txBox="1"/>
          <p:nvPr userDrawn="1"/>
        </p:nvSpPr>
        <p:spPr>
          <a:xfrm>
            <a:off x="8661495" y="13104403"/>
            <a:ext cx="5279034" cy="416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sz="3200" spc="10" dirty="0">
                <a:solidFill>
                  <a:srgbClr val="0077C0"/>
                </a:solidFill>
                <a:latin typeface="+mn-lt"/>
                <a:cs typeface="Montserrat"/>
              </a:rPr>
              <a:t>Number</a:t>
            </a:r>
            <a:r>
              <a:rPr lang="en-US" sz="3200" spc="10" dirty="0">
                <a:solidFill>
                  <a:srgbClr val="0077C0"/>
                </a:solidFill>
                <a:latin typeface="+mn-lt"/>
                <a:cs typeface="Montserrat"/>
              </a:rPr>
              <a:t> </a:t>
            </a:r>
            <a:r>
              <a:rPr sz="3200" spc="10" dirty="0">
                <a:solidFill>
                  <a:srgbClr val="0077C0"/>
                </a:solidFill>
                <a:latin typeface="+mn-lt"/>
                <a:cs typeface="Montserrat"/>
              </a:rPr>
              <a:t>of users</a:t>
            </a:r>
            <a:r>
              <a:rPr lang="en-US" sz="3200" spc="10" baseline="0" dirty="0">
                <a:solidFill>
                  <a:srgbClr val="0077C0"/>
                </a:solidFill>
                <a:latin typeface="+mn-lt"/>
                <a:cs typeface="Montserrat"/>
              </a:rPr>
              <a:t> </a:t>
            </a:r>
            <a:r>
              <a:rPr lang="en-US" sz="3200" spc="10" dirty="0">
                <a:solidFill>
                  <a:srgbClr val="0077C0"/>
                </a:solidFill>
                <a:latin typeface="+mn-lt"/>
                <a:cs typeface="Montserrat"/>
              </a:rPr>
              <a:t>supported:</a:t>
            </a:r>
            <a:endParaRPr sz="3200" dirty="0">
              <a:latin typeface="+mn-lt"/>
              <a:cs typeface="Montserrat"/>
            </a:endParaRPr>
          </a:p>
        </p:txBody>
      </p:sp>
      <p:sp>
        <p:nvSpPr>
          <p:cNvPr id="133" name="text 1"/>
          <p:cNvSpPr txBox="1"/>
          <p:nvPr userDrawn="1"/>
        </p:nvSpPr>
        <p:spPr>
          <a:xfrm>
            <a:off x="9552521" y="15836900"/>
            <a:ext cx="3496983" cy="4924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3200" spc="10" dirty="0">
                <a:solidFill>
                  <a:srgbClr val="0077C0"/>
                </a:solidFill>
                <a:latin typeface="+mn-lt"/>
                <a:cs typeface="Montserrat"/>
              </a:rPr>
              <a:t>% of cohort reached:</a:t>
            </a:r>
          </a:p>
        </p:txBody>
      </p:sp>
      <p:pic>
        <p:nvPicPr>
          <p:cNvPr id="134" name="Image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5" y="33059392"/>
            <a:ext cx="6200368" cy="298680"/>
          </a:xfrm>
          <a:prstGeom prst="rect">
            <a:avLst/>
          </a:prstGeom>
        </p:spPr>
      </p:pic>
      <p:pic>
        <p:nvPicPr>
          <p:cNvPr id="135" name="Image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73" y="31813486"/>
            <a:ext cx="5712346" cy="4092802"/>
          </a:xfrm>
          <a:prstGeom prst="rect">
            <a:avLst/>
          </a:prstGeom>
        </p:spPr>
      </p:pic>
      <p:pic>
        <p:nvPicPr>
          <p:cNvPr id="136" name="Image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8" y="31457900"/>
            <a:ext cx="6200368" cy="1601496"/>
          </a:xfrm>
          <a:prstGeom prst="rect">
            <a:avLst/>
          </a:prstGeom>
        </p:spPr>
      </p:pic>
      <p:pic>
        <p:nvPicPr>
          <p:cNvPr id="137" name="Image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33076744"/>
            <a:ext cx="6200368" cy="279172"/>
          </a:xfrm>
          <a:prstGeom prst="rect">
            <a:avLst/>
          </a:prstGeom>
        </p:spPr>
      </p:pic>
      <p:pic>
        <p:nvPicPr>
          <p:cNvPr id="138" name="Image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40" y="31550356"/>
            <a:ext cx="5712345" cy="6239280"/>
          </a:xfrm>
          <a:prstGeom prst="rect">
            <a:avLst/>
          </a:prstGeom>
        </p:spPr>
      </p:pic>
      <p:pic>
        <p:nvPicPr>
          <p:cNvPr id="139" name="Image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31457900"/>
            <a:ext cx="6200369" cy="1622968"/>
          </a:xfrm>
          <a:prstGeom prst="rect">
            <a:avLst/>
          </a:prstGeom>
        </p:spPr>
      </p:pic>
      <p:sp>
        <p:nvSpPr>
          <p:cNvPr id="140" name="text 1"/>
          <p:cNvSpPr txBox="1"/>
          <p:nvPr userDrawn="1"/>
        </p:nvSpPr>
        <p:spPr>
          <a:xfrm>
            <a:off x="8839132" y="33300572"/>
            <a:ext cx="3140155" cy="30777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000" b="1" spc="10" dirty="0">
                <a:solidFill>
                  <a:srgbClr val="606060"/>
                </a:solidFill>
                <a:latin typeface="+mn-lt"/>
                <a:cs typeface="Montserrat"/>
              </a:rPr>
              <a:t>More staff time available for:</a:t>
            </a:r>
          </a:p>
        </p:txBody>
      </p:sp>
      <p:sp>
        <p:nvSpPr>
          <p:cNvPr id="142" name="text 1"/>
          <p:cNvSpPr txBox="1"/>
          <p:nvPr userDrawn="1"/>
        </p:nvSpPr>
        <p:spPr>
          <a:xfrm>
            <a:off x="1342968" y="13104403"/>
            <a:ext cx="5171206" cy="416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ctr">
              <a:lnSpc>
                <a:spcPts val="3200"/>
              </a:lnSpc>
            </a:pPr>
            <a:r>
              <a:rPr lang="en-US" sz="3200" spc="10" dirty="0">
                <a:solidFill>
                  <a:srgbClr val="FFFFFF"/>
                </a:solidFill>
                <a:latin typeface="+mn-lt"/>
                <a:cs typeface="Montserrat"/>
              </a:rPr>
              <a:t>Number of items in the store: </a:t>
            </a:r>
          </a:p>
        </p:txBody>
      </p:sp>
      <p:sp>
        <p:nvSpPr>
          <p:cNvPr id="143" name="text 1"/>
          <p:cNvSpPr txBox="1"/>
          <p:nvPr userDrawn="1"/>
        </p:nvSpPr>
        <p:spPr>
          <a:xfrm>
            <a:off x="2679031" y="15885910"/>
            <a:ext cx="2499081" cy="4924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3200" spc="10" dirty="0">
                <a:solidFill>
                  <a:srgbClr val="FFFFFF"/>
                </a:solidFill>
                <a:latin typeface="+mn-lt"/>
                <a:cs typeface="Montserrat"/>
              </a:rPr>
              <a:t>Value of items:</a:t>
            </a:r>
          </a:p>
        </p:txBody>
      </p:sp>
      <p:grpSp>
        <p:nvGrpSpPr>
          <p:cNvPr id="144" name="Group 143"/>
          <p:cNvGrpSpPr/>
          <p:nvPr userDrawn="1"/>
        </p:nvGrpSpPr>
        <p:grpSpPr>
          <a:xfrm>
            <a:off x="2341886" y="14508842"/>
            <a:ext cx="3173371" cy="1317385"/>
            <a:chOff x="2119477" y="14441972"/>
            <a:chExt cx="3618205" cy="1365502"/>
          </a:xfrm>
        </p:grpSpPr>
        <p:pic>
          <p:nvPicPr>
            <p:cNvPr id="167" name="Image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9477" y="14441972"/>
              <a:ext cx="3618205" cy="726552"/>
            </a:xfrm>
            <a:prstGeom prst="rect">
              <a:avLst/>
            </a:prstGeom>
          </p:spPr>
        </p:pic>
        <p:pic>
          <p:nvPicPr>
            <p:cNvPr id="168" name="Image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9477" y="15284822"/>
              <a:ext cx="3618205" cy="522652"/>
            </a:xfrm>
            <a:prstGeom prst="rect">
              <a:avLst/>
            </a:prstGeom>
          </p:spPr>
        </p:pic>
      </p:grpSp>
      <p:pic>
        <p:nvPicPr>
          <p:cNvPr id="145" name="Image"/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14972"/>
            <a:ext cx="15240000" cy="574028"/>
          </a:xfrm>
          <a:prstGeom prst="rect">
            <a:avLst/>
          </a:prstGeom>
        </p:spPr>
      </p:pic>
      <p:sp>
        <p:nvSpPr>
          <p:cNvPr id="147" name="text 1"/>
          <p:cNvSpPr txBox="1"/>
          <p:nvPr userDrawn="1"/>
        </p:nvSpPr>
        <p:spPr>
          <a:xfrm>
            <a:off x="1529029" y="11529196"/>
            <a:ext cx="4799076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3500" b="1" spc="10" dirty="0">
                <a:solidFill>
                  <a:srgbClr val="FFFFFF"/>
                </a:solidFill>
                <a:latin typeface="+mn-lt"/>
                <a:cs typeface="Montserrat ExtraBold"/>
              </a:rPr>
              <a:t>PROVIDING IMPORTANT STUDENT RESOURCES</a:t>
            </a:r>
          </a:p>
        </p:txBody>
      </p:sp>
      <p:pic>
        <p:nvPicPr>
          <p:cNvPr id="148" name="Picture 147"/>
          <p:cNvPicPr>
            <a:picLocks noChangeAspect="1"/>
          </p:cNvPicPr>
          <p:nvPr userDrawn="1"/>
        </p:nvPicPr>
        <p:blipFill rotWithShape="1">
          <a:blip r:embed="rId35"/>
          <a:srcRect b="37849"/>
          <a:stretch/>
        </p:blipFill>
        <p:spPr>
          <a:xfrm>
            <a:off x="9264592" y="9207984"/>
            <a:ext cx="4425638" cy="2187878"/>
          </a:xfrm>
          <a:prstGeom prst="rect">
            <a:avLst/>
          </a:prstGeom>
        </p:spPr>
      </p:pic>
      <p:pic>
        <p:nvPicPr>
          <p:cNvPr id="149" name="Image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822" y="11269724"/>
            <a:ext cx="6200369" cy="1601484"/>
          </a:xfrm>
          <a:prstGeom prst="rect">
            <a:avLst/>
          </a:prstGeom>
        </p:spPr>
      </p:pic>
      <p:sp>
        <p:nvSpPr>
          <p:cNvPr id="150" name="text 1"/>
          <p:cNvSpPr txBox="1"/>
          <p:nvPr userDrawn="1"/>
        </p:nvSpPr>
        <p:spPr>
          <a:xfrm>
            <a:off x="8308199" y="11529196"/>
            <a:ext cx="5985614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4400"/>
              </a:lnSpc>
              <a:defRPr sz="3000" b="1" spc="10">
                <a:solidFill>
                  <a:srgbClr val="FFFFFF"/>
                </a:solidFill>
                <a:latin typeface="Montserrat ExtraBold"/>
                <a:cs typeface="Montserrat ExtraBold"/>
              </a:defRPr>
            </a:lvl1pPr>
          </a:lstStyle>
          <a:p>
            <a:r>
              <a:rPr lang="en-US" sz="3500" dirty="0">
                <a:latin typeface="+mn-lt"/>
              </a:rPr>
              <a:t>REACHING AND SUPPORTING OUR STUDENTS</a:t>
            </a:r>
          </a:p>
        </p:txBody>
      </p:sp>
      <p:pic>
        <p:nvPicPr>
          <p:cNvPr id="151" name="Picture 150"/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8888326" y="14465300"/>
            <a:ext cx="4825373" cy="1049400"/>
          </a:xfrm>
          <a:prstGeom prst="rect">
            <a:avLst/>
          </a:prstGeom>
        </p:spPr>
      </p:pic>
      <p:sp>
        <p:nvSpPr>
          <p:cNvPr id="152" name="text 1"/>
          <p:cNvSpPr txBox="1"/>
          <p:nvPr userDrawn="1"/>
        </p:nvSpPr>
        <p:spPr>
          <a:xfrm>
            <a:off x="2362389" y="27089381"/>
            <a:ext cx="3095527" cy="53860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3500" b="1" spc="10" dirty="0">
                <a:solidFill>
                  <a:srgbClr val="FFFFFF"/>
                </a:solidFill>
                <a:latin typeface="+mn-lt"/>
                <a:cs typeface="Montserrat ExtraBold"/>
              </a:rPr>
              <a:t>INCREASING ROI</a:t>
            </a:r>
            <a:endParaRPr lang="en-US" sz="3500" dirty="0">
              <a:latin typeface="+mn-lt"/>
              <a:cs typeface="Montserrat ExtraBold"/>
            </a:endParaRPr>
          </a:p>
        </p:txBody>
      </p:sp>
      <p:sp>
        <p:nvSpPr>
          <p:cNvPr id="153" name="text 1"/>
          <p:cNvSpPr txBox="1"/>
          <p:nvPr userDrawn="1"/>
        </p:nvSpPr>
        <p:spPr>
          <a:xfrm>
            <a:off x="1306126" y="28839172"/>
            <a:ext cx="5208048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2800"/>
              </a:lnSpc>
              <a:defRPr sz="3200" spc="10">
                <a:solidFill>
                  <a:srgbClr val="FFFFFF"/>
                </a:solidFill>
                <a:latin typeface="Montserrat"/>
                <a:cs typeface="Montserrat"/>
              </a:defRPr>
            </a:lvl1pPr>
          </a:lstStyle>
          <a:p>
            <a:pPr>
              <a:lnSpc>
                <a:spcPts val="3000"/>
              </a:lnSpc>
            </a:pPr>
            <a:r>
              <a:rPr lang="en-US" dirty="0">
                <a:latin typeface="+mn-lt"/>
              </a:rPr>
              <a:t>Number of times</a:t>
            </a:r>
            <a:r>
              <a:rPr lang="en-US" baseline="0" dirty="0">
                <a:latin typeface="+mn-lt"/>
              </a:rPr>
              <a:t> </a:t>
            </a:r>
            <a:r>
              <a:rPr lang="en-US" dirty="0">
                <a:latin typeface="+mn-lt"/>
              </a:rPr>
              <a:t>items used: </a:t>
            </a:r>
          </a:p>
        </p:txBody>
      </p:sp>
      <p:sp>
        <p:nvSpPr>
          <p:cNvPr id="154" name="text 1"/>
          <p:cNvSpPr txBox="1"/>
          <p:nvPr userDrawn="1"/>
        </p:nvSpPr>
        <p:spPr>
          <a:xfrm>
            <a:off x="8390812" y="26787522"/>
            <a:ext cx="5820388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4400"/>
              </a:lnSpc>
              <a:defRPr sz="3000" b="1" spc="10">
                <a:solidFill>
                  <a:srgbClr val="FFFFFF"/>
                </a:solidFill>
                <a:latin typeface="Montserrat ExtraBold"/>
                <a:cs typeface="Montserrat ExtraBold"/>
              </a:defRPr>
            </a:lvl1pPr>
          </a:lstStyle>
          <a:p>
            <a:r>
              <a:rPr lang="en-US" sz="3500" dirty="0">
                <a:latin typeface="+mn-lt"/>
              </a:rPr>
              <a:t>HOW STAFF WORK SMARTER WITH CONNECT2</a:t>
            </a:r>
          </a:p>
        </p:txBody>
      </p:sp>
      <p:sp>
        <p:nvSpPr>
          <p:cNvPr id="155" name="text 1"/>
          <p:cNvSpPr txBox="1"/>
          <p:nvPr userDrawn="1"/>
        </p:nvSpPr>
        <p:spPr>
          <a:xfrm>
            <a:off x="1014116" y="31718340"/>
            <a:ext cx="5792072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4400"/>
              </a:lnSpc>
              <a:defRPr sz="3000" b="1" spc="10">
                <a:solidFill>
                  <a:srgbClr val="FFFFFF"/>
                </a:solidFill>
                <a:latin typeface="Montserrat ExtraBold"/>
                <a:cs typeface="Montserrat ExtraBold"/>
              </a:defRPr>
            </a:lvl1pPr>
          </a:lstStyle>
          <a:p>
            <a:r>
              <a:rPr lang="en-US" sz="3500" dirty="0">
                <a:latin typeface="+mn-lt"/>
              </a:rPr>
              <a:t>SUPPORTING OUR STUDENTS THROUGH CONNECT2</a:t>
            </a:r>
          </a:p>
        </p:txBody>
      </p:sp>
      <p:sp>
        <p:nvSpPr>
          <p:cNvPr id="156" name="text 1"/>
          <p:cNvSpPr txBox="1"/>
          <p:nvPr userDrawn="1"/>
        </p:nvSpPr>
        <p:spPr>
          <a:xfrm>
            <a:off x="9190812" y="31705127"/>
            <a:ext cx="4220388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ts val="4400"/>
              </a:lnSpc>
              <a:defRPr sz="3000" b="1" spc="10">
                <a:solidFill>
                  <a:srgbClr val="FFFFFF"/>
                </a:solidFill>
                <a:latin typeface="Montserrat ExtraBold"/>
                <a:cs typeface="Montserrat ExtraBold"/>
              </a:defRPr>
            </a:lvl1pPr>
          </a:lstStyle>
          <a:p>
            <a:r>
              <a:rPr lang="en-US" sz="3500" dirty="0">
                <a:latin typeface="+mn-lt"/>
              </a:rPr>
              <a:t>FOR MORE EFFICIENT WAYS OF WORKING</a:t>
            </a:r>
          </a:p>
        </p:txBody>
      </p:sp>
      <p:pic>
        <p:nvPicPr>
          <p:cNvPr id="157" name="Picture 156"/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6006784" y="277520"/>
            <a:ext cx="3226433" cy="1144800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1053973" y="38458716"/>
            <a:ext cx="2055780" cy="4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3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54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19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943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179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93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76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04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82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13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13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9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34" Type="http://schemas.openxmlformats.org/officeDocument/2006/relationships/hyperlink" Target="http://www.connect2software.com/" TargetMode="Externa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33" Type="http://schemas.openxmlformats.org/officeDocument/2006/relationships/image" Target="../media/image68.emf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32" Type="http://schemas.openxmlformats.org/officeDocument/2006/relationships/hyperlink" Target="https://www.connect2software.com/" TargetMode="External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31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8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1"/>
          <p:cNvSpPr txBox="1"/>
          <p:nvPr/>
        </p:nvSpPr>
        <p:spPr>
          <a:xfrm>
            <a:off x="3590371" y="1511300"/>
            <a:ext cx="8059258" cy="84638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5500" b="1" spc="10" dirty="0">
                <a:solidFill>
                  <a:srgbClr val="0077C0"/>
                </a:solidFill>
                <a:cs typeface="Montserrat ExtraBold"/>
              </a:rPr>
              <a:t>University Equipment Store</a:t>
            </a:r>
          </a:p>
        </p:txBody>
      </p:sp>
      <p:sp>
        <p:nvSpPr>
          <p:cNvPr id="148" name="text 1"/>
          <p:cNvSpPr txBox="1"/>
          <p:nvPr/>
        </p:nvSpPr>
        <p:spPr>
          <a:xfrm>
            <a:off x="4181815" y="2197100"/>
            <a:ext cx="6876370" cy="84638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5500" spc="10" dirty="0">
                <a:solidFill>
                  <a:srgbClr val="0077C0"/>
                </a:solidFill>
                <a:cs typeface="Montserrat"/>
              </a:rPr>
              <a:t>Service Review Example</a:t>
            </a:r>
          </a:p>
        </p:txBody>
      </p:sp>
      <p:sp>
        <p:nvSpPr>
          <p:cNvPr id="149" name="text 1"/>
          <p:cNvSpPr txBox="1"/>
          <p:nvPr/>
        </p:nvSpPr>
        <p:spPr>
          <a:xfrm>
            <a:off x="5848842" y="2843786"/>
            <a:ext cx="3542316" cy="84638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5500" b="1" spc="10" dirty="0">
                <a:solidFill>
                  <a:srgbClr val="F1592A"/>
                </a:solidFill>
                <a:cs typeface="Montserrat ExtraBold"/>
              </a:rPr>
              <a:t>2025 – 2026</a:t>
            </a:r>
          </a:p>
        </p:txBody>
      </p:sp>
      <p:sp>
        <p:nvSpPr>
          <p:cNvPr id="150" name="text 1"/>
          <p:cNvSpPr txBox="1"/>
          <p:nvPr/>
        </p:nvSpPr>
        <p:spPr>
          <a:xfrm>
            <a:off x="10472099" y="13389570"/>
            <a:ext cx="1657826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6000" b="1" spc="10" dirty="0">
                <a:solidFill>
                  <a:srgbClr val="0077C0"/>
                </a:solidFill>
                <a:cs typeface="Montserrat"/>
              </a:rPr>
              <a:t>XXX*</a:t>
            </a:r>
            <a:endParaRPr sz="6000" dirty="0">
              <a:cs typeface="Montserrat"/>
            </a:endParaRPr>
          </a:p>
        </p:txBody>
      </p:sp>
      <p:sp>
        <p:nvSpPr>
          <p:cNvPr id="151" name="text 1"/>
          <p:cNvSpPr txBox="1"/>
          <p:nvPr/>
        </p:nvSpPr>
        <p:spPr>
          <a:xfrm>
            <a:off x="10403171" y="16197214"/>
            <a:ext cx="1795684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6000" b="1" spc="10" dirty="0">
                <a:solidFill>
                  <a:srgbClr val="0077C0"/>
                </a:solidFill>
                <a:cs typeface="Montserrat"/>
              </a:rPr>
              <a:t>XX%*</a:t>
            </a:r>
            <a:endParaRPr sz="6000" dirty="0">
              <a:cs typeface="Montserrat"/>
            </a:endParaRPr>
          </a:p>
        </p:txBody>
      </p:sp>
      <p:sp>
        <p:nvSpPr>
          <p:cNvPr id="152" name="text 1"/>
          <p:cNvSpPr txBox="1"/>
          <p:nvPr/>
        </p:nvSpPr>
        <p:spPr>
          <a:xfrm>
            <a:off x="3288024" y="29195236"/>
            <a:ext cx="1244251" cy="6924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4500" b="1" spc="10" dirty="0">
                <a:solidFill>
                  <a:srgbClr val="FFFFFF"/>
                </a:solidFill>
                <a:cs typeface="Montserrat"/>
              </a:rPr>
              <a:t>XXX*</a:t>
            </a:r>
          </a:p>
        </p:txBody>
      </p:sp>
      <p:sp>
        <p:nvSpPr>
          <p:cNvPr id="153" name="text 1"/>
          <p:cNvSpPr txBox="1"/>
          <p:nvPr/>
        </p:nvSpPr>
        <p:spPr>
          <a:xfrm>
            <a:off x="2539899" y="24274200"/>
            <a:ext cx="2740495" cy="6924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3800" b="1" spc="10">
                <a:solidFill>
                  <a:srgbClr val="FFFFFF"/>
                </a:solidFill>
                <a:latin typeface="Montserrat"/>
                <a:cs typeface="Montserrat"/>
              </a:defRPr>
            </a:lvl1pPr>
          </a:lstStyle>
          <a:p>
            <a:r>
              <a:rPr sz="4500" dirty="0">
                <a:latin typeface="+mn-lt"/>
              </a:rPr>
              <a:t>XXX hours*</a:t>
            </a:r>
          </a:p>
        </p:txBody>
      </p:sp>
      <p:sp>
        <p:nvSpPr>
          <p:cNvPr id="154" name="text 1"/>
          <p:cNvSpPr txBox="1"/>
          <p:nvPr/>
        </p:nvSpPr>
        <p:spPr>
          <a:xfrm>
            <a:off x="10678886" y="22009100"/>
            <a:ext cx="1244251" cy="6924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4500" b="1" spc="10" dirty="0">
                <a:solidFill>
                  <a:srgbClr val="0077C0"/>
                </a:solidFill>
                <a:cs typeface="Montserrat"/>
              </a:rPr>
              <a:t>XXX*</a:t>
            </a:r>
            <a:endParaRPr sz="4500" dirty="0">
              <a:cs typeface="Montserrat"/>
            </a:endParaRPr>
          </a:p>
        </p:txBody>
      </p:sp>
      <p:sp>
        <p:nvSpPr>
          <p:cNvPr id="155" name="text 1"/>
          <p:cNvSpPr txBox="1"/>
          <p:nvPr/>
        </p:nvSpPr>
        <p:spPr>
          <a:xfrm>
            <a:off x="9764170" y="23585395"/>
            <a:ext cx="1753813" cy="8309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3000" b="1" spc="10" dirty="0">
                <a:solidFill>
                  <a:srgbClr val="0077C0"/>
                </a:solidFill>
                <a:cs typeface="Montserrat ExtraBold"/>
              </a:rPr>
              <a:t>10</a:t>
            </a:r>
            <a:endParaRPr lang="en-US" sz="3000" b="1" spc="10" dirty="0">
              <a:solidFill>
                <a:srgbClr val="0077C0"/>
              </a:solidFill>
              <a:cs typeface="Montserrat ExtraBold"/>
            </a:endParaRPr>
          </a:p>
          <a:p>
            <a:r>
              <a:rPr lang="en-US" sz="2400" spc="10" dirty="0">
                <a:solidFill>
                  <a:srgbClr val="0077C0"/>
                </a:solidFill>
                <a:cs typeface="Montserrat"/>
              </a:rPr>
              <a:t>DSLR cameras</a:t>
            </a:r>
          </a:p>
        </p:txBody>
      </p:sp>
      <p:sp>
        <p:nvSpPr>
          <p:cNvPr id="156" name="text 1"/>
          <p:cNvSpPr txBox="1"/>
          <p:nvPr/>
        </p:nvSpPr>
        <p:spPr>
          <a:xfrm>
            <a:off x="12726051" y="23585395"/>
            <a:ext cx="1197764" cy="8309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3000" b="1" spc="10" dirty="0">
                <a:solidFill>
                  <a:srgbClr val="0077C0"/>
                </a:solidFill>
                <a:cs typeface="Montserrat ExtraBold"/>
              </a:rPr>
              <a:t>15</a:t>
            </a:r>
            <a:endParaRPr lang="en-US" sz="3000" b="1" spc="10" dirty="0">
              <a:solidFill>
                <a:srgbClr val="0077C0"/>
              </a:solidFill>
              <a:cs typeface="Montserrat ExtraBold"/>
            </a:endParaRPr>
          </a:p>
          <a:p>
            <a:r>
              <a:rPr lang="en-US" sz="2400" spc="10" dirty="0">
                <a:solidFill>
                  <a:srgbClr val="0077C0"/>
                </a:solidFill>
                <a:cs typeface="Montserrat"/>
              </a:rPr>
              <a:t>MoJo kits</a:t>
            </a:r>
          </a:p>
        </p:txBody>
      </p:sp>
      <p:sp>
        <p:nvSpPr>
          <p:cNvPr id="157" name="text 1"/>
          <p:cNvSpPr txBox="1"/>
          <p:nvPr/>
        </p:nvSpPr>
        <p:spPr>
          <a:xfrm>
            <a:off x="9764170" y="24702888"/>
            <a:ext cx="1448795" cy="8309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3000" b="1" spc="10" dirty="0">
                <a:solidFill>
                  <a:srgbClr val="0077C0"/>
                </a:solidFill>
                <a:cs typeface="Montserrat ExtraBold"/>
              </a:rPr>
              <a:t>5</a:t>
            </a:r>
            <a:endParaRPr lang="en-US" sz="3000" b="1" spc="10" dirty="0">
              <a:solidFill>
                <a:srgbClr val="0077C0"/>
              </a:solidFill>
              <a:cs typeface="Montserrat ExtraBold"/>
            </a:endParaRPr>
          </a:p>
          <a:p>
            <a:r>
              <a:rPr lang="en-US" sz="2400" spc="10" dirty="0">
                <a:solidFill>
                  <a:srgbClr val="0077C0"/>
                </a:solidFill>
                <a:cs typeface="Montserrat"/>
              </a:rPr>
              <a:t>Studio mics</a:t>
            </a:r>
          </a:p>
        </p:txBody>
      </p:sp>
      <p:sp>
        <p:nvSpPr>
          <p:cNvPr id="158" name="text 1"/>
          <p:cNvSpPr txBox="1"/>
          <p:nvPr/>
        </p:nvSpPr>
        <p:spPr>
          <a:xfrm>
            <a:off x="12726051" y="24702888"/>
            <a:ext cx="988989" cy="83099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3000" b="1" spc="10" dirty="0">
                <a:solidFill>
                  <a:srgbClr val="0077C0"/>
                </a:solidFill>
                <a:cs typeface="Montserrat ExtraBold"/>
              </a:rPr>
              <a:t>30</a:t>
            </a:r>
            <a:endParaRPr lang="en-US" sz="3000" b="1" spc="10" dirty="0">
              <a:solidFill>
                <a:srgbClr val="0077C0"/>
              </a:solidFill>
              <a:cs typeface="Montserrat ExtraBold"/>
            </a:endParaRPr>
          </a:p>
          <a:p>
            <a:r>
              <a:rPr lang="en-US" sz="2400" spc="10" dirty="0">
                <a:solidFill>
                  <a:srgbClr val="0077C0"/>
                </a:solidFill>
                <a:cs typeface="Montserrat"/>
              </a:rPr>
              <a:t>Laptops</a:t>
            </a:r>
          </a:p>
        </p:txBody>
      </p:sp>
      <p:pic>
        <p:nvPicPr>
          <p:cNvPr id="159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79" y="24672946"/>
            <a:ext cx="829348" cy="829324"/>
          </a:xfrm>
          <a:prstGeom prst="rect">
            <a:avLst/>
          </a:prstGeom>
        </p:spPr>
      </p:pic>
      <p:grpSp>
        <p:nvGrpSpPr>
          <p:cNvPr id="160" name="Group 159"/>
          <p:cNvGrpSpPr/>
          <p:nvPr/>
        </p:nvGrpSpPr>
        <p:grpSpPr>
          <a:xfrm>
            <a:off x="8782879" y="23555453"/>
            <a:ext cx="829348" cy="829324"/>
            <a:chOff x="8782879" y="23722016"/>
            <a:chExt cx="829348" cy="829324"/>
          </a:xfrm>
        </p:grpSpPr>
        <p:pic>
          <p:nvPicPr>
            <p:cNvPr id="161" name="Imag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879" y="23722016"/>
              <a:ext cx="829348" cy="829324"/>
            </a:xfrm>
            <a:prstGeom prst="rect">
              <a:avLst/>
            </a:prstGeom>
          </p:spPr>
        </p:pic>
        <p:pic>
          <p:nvPicPr>
            <p:cNvPr id="162" name="Imag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7982" y="23907336"/>
              <a:ext cx="528421" cy="455982"/>
            </a:xfrm>
            <a:prstGeom prst="rect">
              <a:avLst/>
            </a:prstGeom>
          </p:spPr>
        </p:pic>
      </p:grpSp>
      <p:grpSp>
        <p:nvGrpSpPr>
          <p:cNvPr id="163" name="Group 162"/>
          <p:cNvGrpSpPr/>
          <p:nvPr/>
        </p:nvGrpSpPr>
        <p:grpSpPr>
          <a:xfrm>
            <a:off x="11752919" y="23555453"/>
            <a:ext cx="829335" cy="829324"/>
            <a:chOff x="11752919" y="23722016"/>
            <a:chExt cx="829335" cy="829324"/>
          </a:xfrm>
        </p:grpSpPr>
        <p:pic>
          <p:nvPicPr>
            <p:cNvPr id="164" name="Imag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52919" y="23722016"/>
              <a:ext cx="829335" cy="829324"/>
            </a:xfrm>
            <a:prstGeom prst="rect">
              <a:avLst/>
            </a:prstGeom>
          </p:spPr>
        </p:pic>
        <p:grpSp>
          <p:nvGrpSpPr>
            <p:cNvPr id="165" name="Group 164"/>
            <p:cNvGrpSpPr/>
            <p:nvPr/>
          </p:nvGrpSpPr>
          <p:grpSpPr>
            <a:xfrm>
              <a:off x="11912259" y="23936656"/>
              <a:ext cx="510806" cy="524840"/>
              <a:chOff x="11912259" y="23936656"/>
              <a:chExt cx="510806" cy="524840"/>
            </a:xfrm>
          </p:grpSpPr>
          <p:pic>
            <p:nvPicPr>
              <p:cNvPr id="166" name="Image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2259" y="23936656"/>
                <a:ext cx="510806" cy="524840"/>
              </a:xfrm>
              <a:prstGeom prst="rect">
                <a:avLst/>
              </a:prstGeom>
            </p:spPr>
          </p:pic>
          <p:pic>
            <p:nvPicPr>
              <p:cNvPr id="167" name="Image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47599" y="24055760"/>
                <a:ext cx="60579" cy="62662"/>
              </a:xfrm>
              <a:prstGeom prst="rect">
                <a:avLst/>
              </a:prstGeom>
            </p:spPr>
          </p:pic>
          <p:pic>
            <p:nvPicPr>
              <p:cNvPr id="168" name="Image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6816" y="24029950"/>
                <a:ext cx="35052" cy="111100"/>
              </a:xfrm>
              <a:prstGeom prst="rect">
                <a:avLst/>
              </a:prstGeom>
            </p:spPr>
          </p:pic>
        </p:grpSp>
      </p:grpSp>
      <p:grpSp>
        <p:nvGrpSpPr>
          <p:cNvPr id="169" name="Group 168"/>
          <p:cNvGrpSpPr/>
          <p:nvPr/>
        </p:nvGrpSpPr>
        <p:grpSpPr>
          <a:xfrm>
            <a:off x="11752919" y="24672946"/>
            <a:ext cx="829335" cy="829324"/>
            <a:chOff x="11752919" y="24834892"/>
            <a:chExt cx="829335" cy="829324"/>
          </a:xfrm>
        </p:grpSpPr>
        <p:pic>
          <p:nvPicPr>
            <p:cNvPr id="170" name="Image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52919" y="24834892"/>
              <a:ext cx="829335" cy="829324"/>
            </a:xfrm>
            <a:prstGeom prst="rect">
              <a:avLst/>
            </a:prstGeom>
          </p:spPr>
        </p:pic>
        <p:grpSp>
          <p:nvGrpSpPr>
            <p:cNvPr id="171" name="Group 170"/>
            <p:cNvGrpSpPr/>
            <p:nvPr/>
          </p:nvGrpSpPr>
          <p:grpSpPr>
            <a:xfrm>
              <a:off x="11916869" y="25052900"/>
              <a:ext cx="536969" cy="412826"/>
              <a:chOff x="11916869" y="25052900"/>
              <a:chExt cx="536969" cy="412826"/>
            </a:xfrm>
          </p:grpSpPr>
          <p:pic>
            <p:nvPicPr>
              <p:cNvPr id="172" name="Image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6869" y="25052900"/>
                <a:ext cx="536969" cy="412826"/>
              </a:xfrm>
              <a:prstGeom prst="rect">
                <a:avLst/>
              </a:prstGeom>
            </p:spPr>
          </p:pic>
          <p:pic>
            <p:nvPicPr>
              <p:cNvPr id="173" name="Image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92211" y="25085376"/>
                <a:ext cx="385902" cy="103444"/>
              </a:xfrm>
              <a:prstGeom prst="rect">
                <a:avLst/>
              </a:prstGeom>
            </p:spPr>
          </p:pic>
          <p:pic>
            <p:nvPicPr>
              <p:cNvPr id="174" name="Image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92165" y="25214868"/>
                <a:ext cx="385979" cy="103300"/>
              </a:xfrm>
              <a:prstGeom prst="rect">
                <a:avLst/>
              </a:prstGeom>
            </p:spPr>
          </p:pic>
        </p:grpSp>
      </p:grpSp>
      <p:sp>
        <p:nvSpPr>
          <p:cNvPr id="175" name="text 1"/>
          <p:cNvSpPr txBox="1"/>
          <p:nvPr/>
        </p:nvSpPr>
        <p:spPr>
          <a:xfrm>
            <a:off x="10140900" y="34002734"/>
            <a:ext cx="3598677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Equipment maintenance</a:t>
            </a:r>
          </a:p>
        </p:txBody>
      </p:sp>
      <p:sp>
        <p:nvSpPr>
          <p:cNvPr id="176" name="text 1"/>
          <p:cNvSpPr txBox="1"/>
          <p:nvPr/>
        </p:nvSpPr>
        <p:spPr>
          <a:xfrm>
            <a:off x="10140900" y="35014068"/>
            <a:ext cx="2813975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Equipment training</a:t>
            </a:r>
          </a:p>
        </p:txBody>
      </p:sp>
      <p:sp>
        <p:nvSpPr>
          <p:cNvPr id="177" name="text 1"/>
          <p:cNvSpPr txBox="1"/>
          <p:nvPr/>
        </p:nvSpPr>
        <p:spPr>
          <a:xfrm>
            <a:off x="10140900" y="36121526"/>
            <a:ext cx="1283172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Teaching</a:t>
            </a:r>
            <a:endParaRPr lang="en-US" sz="2200" spc="10" dirty="0">
              <a:solidFill>
                <a:srgbClr val="0077C0"/>
              </a:solidFill>
              <a:cs typeface="Montserrat"/>
            </a:endParaRPr>
          </a:p>
        </p:txBody>
      </p:sp>
      <p:sp>
        <p:nvSpPr>
          <p:cNvPr id="178" name="text 1"/>
          <p:cNvSpPr txBox="1"/>
          <p:nvPr/>
        </p:nvSpPr>
        <p:spPr>
          <a:xfrm>
            <a:off x="10140900" y="37088876"/>
            <a:ext cx="1859355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Project work</a:t>
            </a:r>
            <a:endParaRPr sz="2800" dirty="0">
              <a:cs typeface="Montserrat"/>
            </a:endParaRPr>
          </a:p>
        </p:txBody>
      </p:sp>
      <p:sp>
        <p:nvSpPr>
          <p:cNvPr id="179" name="text 1"/>
          <p:cNvSpPr txBox="1"/>
          <p:nvPr/>
        </p:nvSpPr>
        <p:spPr>
          <a:xfrm>
            <a:off x="2523021" y="33431106"/>
            <a:ext cx="2583015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FFFFFF"/>
                </a:solidFill>
                <a:cs typeface="Montserrat"/>
              </a:rPr>
              <a:t>24/7 reservations</a:t>
            </a:r>
          </a:p>
        </p:txBody>
      </p:sp>
      <p:sp>
        <p:nvSpPr>
          <p:cNvPr id="180" name="text 1"/>
          <p:cNvSpPr txBox="1"/>
          <p:nvPr/>
        </p:nvSpPr>
        <p:spPr>
          <a:xfrm>
            <a:off x="2523021" y="34124900"/>
            <a:ext cx="3295454" cy="86177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FFFFFF"/>
                </a:solidFill>
                <a:cs typeface="Montserrat"/>
              </a:rPr>
              <a:t>See all items available </a:t>
            </a:r>
            <a:br>
              <a:rPr lang="en-US" sz="2800" spc="10" dirty="0">
                <a:solidFill>
                  <a:srgbClr val="FFFFFF"/>
                </a:solidFill>
                <a:cs typeface="Montserrat"/>
              </a:rPr>
            </a:br>
            <a:r>
              <a:rPr lang="en-US" sz="2800" spc="10" dirty="0">
                <a:solidFill>
                  <a:srgbClr val="FFFFFF"/>
                </a:solidFill>
                <a:cs typeface="Montserrat"/>
              </a:rPr>
              <a:t>online</a:t>
            </a:r>
          </a:p>
        </p:txBody>
      </p:sp>
      <p:sp>
        <p:nvSpPr>
          <p:cNvPr id="181" name="text 1"/>
          <p:cNvSpPr txBox="1"/>
          <p:nvPr/>
        </p:nvSpPr>
        <p:spPr>
          <a:xfrm>
            <a:off x="2523021" y="35240687"/>
            <a:ext cx="4013984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FFFFFF"/>
                </a:solidFill>
                <a:cs typeface="Montserrat"/>
              </a:rPr>
              <a:t>Faster at the checkout desk</a:t>
            </a:r>
          </a:p>
        </p:txBody>
      </p:sp>
      <p:sp>
        <p:nvSpPr>
          <p:cNvPr id="182" name="text 1"/>
          <p:cNvSpPr txBox="1"/>
          <p:nvPr/>
        </p:nvSpPr>
        <p:spPr>
          <a:xfrm>
            <a:off x="3099658" y="13398500"/>
            <a:ext cx="1657826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6000" b="1" spc="10" dirty="0">
                <a:solidFill>
                  <a:srgbClr val="FFFFFF"/>
                </a:solidFill>
                <a:cs typeface="Montserrat"/>
              </a:rPr>
              <a:t>XXX*</a:t>
            </a:r>
            <a:endParaRPr sz="6000" dirty="0">
              <a:cs typeface="Montserrat"/>
            </a:endParaRPr>
          </a:p>
        </p:txBody>
      </p:sp>
      <p:sp>
        <p:nvSpPr>
          <p:cNvPr id="183" name="text 1"/>
          <p:cNvSpPr txBox="1"/>
          <p:nvPr/>
        </p:nvSpPr>
        <p:spPr>
          <a:xfrm>
            <a:off x="2267539" y="16226242"/>
            <a:ext cx="3322064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6000" b="1" spc="10" dirty="0">
                <a:solidFill>
                  <a:srgbClr val="FFFFFF"/>
                </a:solidFill>
                <a:cs typeface="Montserrat"/>
              </a:rPr>
              <a:t>$XXXXXX*</a:t>
            </a:r>
            <a:endParaRPr sz="6000" dirty="0">
              <a:cs typeface="Montserrat"/>
            </a:endParaRPr>
          </a:p>
        </p:txBody>
      </p:sp>
      <p:pic>
        <p:nvPicPr>
          <p:cNvPr id="184" name="Imag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767" y="29360180"/>
            <a:ext cx="803096" cy="727388"/>
          </a:xfrm>
          <a:prstGeom prst="rect">
            <a:avLst/>
          </a:prstGeom>
        </p:spPr>
      </p:pic>
      <p:pic>
        <p:nvPicPr>
          <p:cNvPr id="185" name="Imag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242" y="28418680"/>
            <a:ext cx="812146" cy="764474"/>
          </a:xfrm>
          <a:prstGeom prst="rect">
            <a:avLst/>
          </a:prstGeom>
        </p:spPr>
      </p:pic>
      <p:grpSp>
        <p:nvGrpSpPr>
          <p:cNvPr id="186" name="Group 185"/>
          <p:cNvGrpSpPr/>
          <p:nvPr/>
        </p:nvGrpSpPr>
        <p:grpSpPr>
          <a:xfrm>
            <a:off x="8995163" y="33820100"/>
            <a:ext cx="682692" cy="705856"/>
            <a:chOff x="8910951" y="34360264"/>
            <a:chExt cx="682692" cy="705856"/>
          </a:xfrm>
        </p:grpSpPr>
        <p:pic>
          <p:nvPicPr>
            <p:cNvPr id="187" name="Image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9288" y="34360264"/>
              <a:ext cx="654355" cy="696544"/>
            </a:xfrm>
            <a:prstGeom prst="rect">
              <a:avLst/>
            </a:prstGeom>
          </p:spPr>
        </p:pic>
        <p:pic>
          <p:nvPicPr>
            <p:cNvPr id="188" name="Image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3007" y="34379632"/>
              <a:ext cx="337718" cy="385152"/>
            </a:xfrm>
            <a:prstGeom prst="rect">
              <a:avLst/>
            </a:prstGeom>
          </p:spPr>
        </p:pic>
        <p:pic>
          <p:nvPicPr>
            <p:cNvPr id="189" name="Image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0951" y="34712424"/>
              <a:ext cx="320003" cy="353696"/>
            </a:xfrm>
            <a:prstGeom prst="rect">
              <a:avLst/>
            </a:prstGeom>
          </p:spPr>
        </p:pic>
        <p:pic>
          <p:nvPicPr>
            <p:cNvPr id="190" name="Image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1474" y="34763612"/>
              <a:ext cx="200253" cy="231752"/>
            </a:xfrm>
            <a:prstGeom prst="rect">
              <a:avLst/>
            </a:prstGeom>
          </p:spPr>
        </p:pic>
        <p:pic>
          <p:nvPicPr>
            <p:cNvPr id="191" name="Image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5169" y="34800828"/>
              <a:ext cx="200253" cy="231736"/>
            </a:xfrm>
            <a:prstGeom prst="rect">
              <a:avLst/>
            </a:prstGeom>
          </p:spPr>
        </p:pic>
      </p:grpSp>
      <p:pic>
        <p:nvPicPr>
          <p:cNvPr id="192" name="Image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638" y="35846660"/>
            <a:ext cx="983742" cy="890320"/>
          </a:xfrm>
          <a:prstGeom prst="rect">
            <a:avLst/>
          </a:prstGeom>
        </p:spPr>
      </p:pic>
      <p:pic>
        <p:nvPicPr>
          <p:cNvPr id="193" name="Image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54" y="35053482"/>
            <a:ext cx="998785" cy="755300"/>
          </a:xfrm>
          <a:prstGeom prst="rect">
            <a:avLst/>
          </a:prstGeom>
        </p:spPr>
      </p:pic>
      <p:pic>
        <p:nvPicPr>
          <p:cNvPr id="194" name="Image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511" y="36841588"/>
            <a:ext cx="871997" cy="835164"/>
          </a:xfrm>
          <a:prstGeom prst="rect">
            <a:avLst/>
          </a:prstGeom>
        </p:spPr>
      </p:pic>
      <p:sp>
        <p:nvSpPr>
          <p:cNvPr id="195" name="text 1"/>
          <p:cNvSpPr txBox="1"/>
          <p:nvPr/>
        </p:nvSpPr>
        <p:spPr>
          <a:xfrm>
            <a:off x="10140900" y="28630623"/>
            <a:ext cx="3160994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Helps planning ahead</a:t>
            </a:r>
          </a:p>
        </p:txBody>
      </p:sp>
      <p:sp>
        <p:nvSpPr>
          <p:cNvPr id="196" name="text 1"/>
          <p:cNvSpPr txBox="1"/>
          <p:nvPr/>
        </p:nvSpPr>
        <p:spPr>
          <a:xfrm>
            <a:off x="10140900" y="29553580"/>
            <a:ext cx="2345322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Big time savings</a:t>
            </a:r>
          </a:p>
        </p:txBody>
      </p:sp>
      <p:sp>
        <p:nvSpPr>
          <p:cNvPr id="197" name="text 1"/>
          <p:cNvSpPr txBox="1"/>
          <p:nvPr/>
        </p:nvSpPr>
        <p:spPr>
          <a:xfrm>
            <a:off x="10140900" y="30522374"/>
            <a:ext cx="2055499" cy="43088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n-US" sz="2800" spc="10" dirty="0">
                <a:solidFill>
                  <a:srgbClr val="0077C0"/>
                </a:solidFill>
                <a:cs typeface="Montserrat"/>
              </a:rPr>
              <a:t>For great data</a:t>
            </a:r>
          </a:p>
        </p:txBody>
      </p:sp>
      <p:grpSp>
        <p:nvGrpSpPr>
          <p:cNvPr id="198" name="Group 197"/>
          <p:cNvGrpSpPr/>
          <p:nvPr/>
        </p:nvGrpSpPr>
        <p:grpSpPr>
          <a:xfrm>
            <a:off x="8933990" y="30384636"/>
            <a:ext cx="814650" cy="616064"/>
            <a:chOff x="8968967" y="30596356"/>
            <a:chExt cx="814650" cy="616064"/>
          </a:xfrm>
        </p:grpSpPr>
        <p:pic>
          <p:nvPicPr>
            <p:cNvPr id="199" name="Image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8266" y="30673970"/>
              <a:ext cx="738277" cy="509168"/>
            </a:xfrm>
            <a:prstGeom prst="rect">
              <a:avLst/>
            </a:prstGeom>
          </p:spPr>
        </p:pic>
        <p:pic>
          <p:nvPicPr>
            <p:cNvPr id="200" name="Image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942" y="31138240"/>
              <a:ext cx="66675" cy="74180"/>
            </a:xfrm>
            <a:prstGeom prst="rect">
              <a:avLst/>
            </a:prstGeom>
          </p:spPr>
        </p:pic>
        <p:pic>
          <p:nvPicPr>
            <p:cNvPr id="201" name="Image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8967" y="30626892"/>
              <a:ext cx="74194" cy="66676"/>
            </a:xfrm>
            <a:prstGeom prst="rect">
              <a:avLst/>
            </a:prstGeom>
          </p:spPr>
        </p:pic>
        <p:pic>
          <p:nvPicPr>
            <p:cNvPr id="202" name="Image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5359" y="30596356"/>
              <a:ext cx="114528" cy="532004"/>
            </a:xfrm>
            <a:prstGeom prst="rect">
              <a:avLst/>
            </a:prstGeom>
          </p:spPr>
        </p:pic>
        <p:pic>
          <p:nvPicPr>
            <p:cNvPr id="203" name="Image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1049" y="30652796"/>
              <a:ext cx="114566" cy="475564"/>
            </a:xfrm>
            <a:prstGeom prst="rect">
              <a:avLst/>
            </a:prstGeom>
          </p:spPr>
        </p:pic>
        <p:pic>
          <p:nvPicPr>
            <p:cNvPr id="204" name="Image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6713" y="30801196"/>
              <a:ext cx="114604" cy="327164"/>
            </a:xfrm>
            <a:prstGeom prst="rect">
              <a:avLst/>
            </a:prstGeom>
          </p:spPr>
        </p:pic>
        <p:pic>
          <p:nvPicPr>
            <p:cNvPr id="205" name="Image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2402" y="30707178"/>
              <a:ext cx="114604" cy="421182"/>
            </a:xfrm>
            <a:prstGeom prst="rect">
              <a:avLst/>
            </a:prstGeom>
          </p:spPr>
        </p:pic>
      </p:grpSp>
      <p:sp>
        <p:nvSpPr>
          <p:cNvPr id="206" name="text 1"/>
          <p:cNvSpPr txBox="1"/>
          <p:nvPr/>
        </p:nvSpPr>
        <p:spPr>
          <a:xfrm>
            <a:off x="3250510" y="21954992"/>
            <a:ext cx="1319271" cy="58477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3800" b="1" spc="10" dirty="0">
                <a:solidFill>
                  <a:srgbClr val="FFFFFF"/>
                </a:solidFill>
                <a:cs typeface="Montserrat"/>
              </a:rPr>
              <a:t>XXXX*</a:t>
            </a:r>
          </a:p>
        </p:txBody>
      </p:sp>
      <p:pic>
        <p:nvPicPr>
          <p:cNvPr id="207" name="Image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50" y="34185518"/>
            <a:ext cx="432193" cy="748740"/>
          </a:xfrm>
          <a:prstGeom prst="rect">
            <a:avLst/>
          </a:prstGeom>
        </p:spPr>
      </p:pic>
      <p:pic>
        <p:nvPicPr>
          <p:cNvPr id="208" name="Image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581" y="34731888"/>
            <a:ext cx="709856" cy="904948"/>
          </a:xfrm>
          <a:prstGeom prst="rect">
            <a:avLst/>
          </a:prstGeom>
        </p:spPr>
      </p:pic>
      <p:sp>
        <p:nvSpPr>
          <p:cNvPr id="209" name="text 1"/>
          <p:cNvSpPr txBox="1"/>
          <p:nvPr/>
        </p:nvSpPr>
        <p:spPr>
          <a:xfrm>
            <a:off x="2867967" y="3797300"/>
            <a:ext cx="9504066" cy="7231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spc="10" dirty="0">
                <a:solidFill>
                  <a:srgbClr val="FFFFFF"/>
                </a:solidFill>
                <a:cs typeface="Montserrat Medium"/>
              </a:rPr>
              <a:t>Here’s a summary of the data insights and other advantages</a:t>
            </a:r>
            <a:br>
              <a:rPr lang="en-US" sz="2800" spc="10" dirty="0">
                <a:solidFill>
                  <a:srgbClr val="FFFFFF"/>
                </a:solidFill>
                <a:cs typeface="Montserrat Medium"/>
              </a:rPr>
            </a:br>
            <a:r>
              <a:rPr lang="en-US" sz="2800" spc="10" dirty="0">
                <a:solidFill>
                  <a:srgbClr val="FFFFFF"/>
                </a:solidFill>
                <a:cs typeface="Montserrat Medium"/>
              </a:rPr>
              <a:t>enjoyed by universities using Connect2</a:t>
            </a:r>
          </a:p>
        </p:txBody>
      </p:sp>
      <p:sp>
        <p:nvSpPr>
          <p:cNvPr id="210" name="text 1">
            <a:hlinkClick r:id="rId32"/>
          </p:cNvPr>
          <p:cNvSpPr txBox="1"/>
          <p:nvPr/>
        </p:nvSpPr>
        <p:spPr>
          <a:xfrm>
            <a:off x="1053973" y="36051674"/>
            <a:ext cx="6642227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200" spc="10" dirty="0">
                <a:solidFill>
                  <a:srgbClr val="606060"/>
                </a:solidFill>
                <a:cs typeface="Montserrat"/>
              </a:rPr>
              <a:t>Equipment checkout software Connect2 supports student equipment access in universities and colleges worldwide. </a:t>
            </a:r>
            <a:r>
              <a:rPr lang="en-US" sz="2200" b="1" spc="10" dirty="0">
                <a:solidFill>
                  <a:srgbClr val="0077C0"/>
                </a:solidFill>
                <a:cs typeface="Montserrat Black"/>
              </a:rPr>
              <a:t>Find out more here.</a:t>
            </a:r>
          </a:p>
        </p:txBody>
      </p:sp>
      <p:pic>
        <p:nvPicPr>
          <p:cNvPr id="211" name="Picture 21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51407" y="33362900"/>
            <a:ext cx="732848" cy="477000"/>
          </a:xfrm>
          <a:prstGeom prst="rect">
            <a:avLst/>
          </a:prstGeom>
        </p:spPr>
      </p:pic>
      <p:sp>
        <p:nvSpPr>
          <p:cNvPr id="212" name="text 1">
            <a:hlinkClick r:id="rId32"/>
          </p:cNvPr>
          <p:cNvSpPr txBox="1"/>
          <p:nvPr/>
        </p:nvSpPr>
        <p:spPr>
          <a:xfrm>
            <a:off x="4202136" y="38468300"/>
            <a:ext cx="3711272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2400" b="1" spc="10" dirty="0">
                <a:solidFill>
                  <a:srgbClr val="F1592A"/>
                </a:solidFill>
                <a:cs typeface="Montserrat"/>
                <a:hlinkClick r:id="rId34"/>
              </a:rPr>
              <a:t>www.connect2software.com</a:t>
            </a:r>
            <a:endParaRPr sz="2400" dirty="0">
              <a:solidFill>
                <a:srgbClr val="F1592A"/>
              </a:solidFill>
              <a:cs typeface="Montserrat"/>
            </a:endParaRPr>
          </a:p>
        </p:txBody>
      </p:sp>
      <p:sp>
        <p:nvSpPr>
          <p:cNvPr id="213" name="text 1">
            <a:hlinkClick r:id="rId32"/>
          </p:cNvPr>
          <p:cNvSpPr txBox="1"/>
          <p:nvPr/>
        </p:nvSpPr>
        <p:spPr>
          <a:xfrm>
            <a:off x="1053973" y="37062088"/>
            <a:ext cx="6794627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200" spc="10" dirty="0">
                <a:solidFill>
                  <a:srgbClr val="606060"/>
                </a:solidFill>
                <a:cs typeface="Montserrat"/>
              </a:rPr>
              <a:t>Universities using Connect2 operate a range of equipment store sizes and all above stats are examples only. Staff time saved is typical for number of checkouts shown.</a:t>
            </a:r>
          </a:p>
        </p:txBody>
      </p:sp>
    </p:spTree>
    <p:extLst>
      <p:ext uri="{BB962C8B-B14F-4D97-AF65-F5344CB8AC3E}">
        <p14:creationId xmlns:p14="http://schemas.microsoft.com/office/powerpoint/2010/main" val="375558976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1592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136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Montserrat</vt:lpstr>
      <vt:lpstr>Montserrat Black</vt:lpstr>
      <vt:lpstr>Montserrat ExtraBold</vt:lpstr>
      <vt:lpstr>Montserrat Medium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Ali</dc:creator>
  <cp:lastModifiedBy>Philippa Bryant</cp:lastModifiedBy>
  <cp:revision>29</cp:revision>
  <dcterms:created xsi:type="dcterms:W3CDTF">2022-06-09T16:35:48Z</dcterms:created>
  <dcterms:modified xsi:type="dcterms:W3CDTF">2026-07-28T16:02:20Z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2022-06-09T00:00:00Z</vt:filetime>
  </property>
  <property fmtid="{D5CDD505-2E9C-101B-9397-08002B2CF9AE}" pid="3" name="LastSaved">
    <vt:filetime>2022-06-09T00:00:00Z</vt:filetime>
  </property>
</Properties>
</file>